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58" r:id="rId1"/>
  </p:sldMasterIdLst>
  <p:notesMasterIdLst>
    <p:notesMasterId r:id="rId18"/>
  </p:notesMasterIdLst>
  <p:handoutMasterIdLst>
    <p:handoutMasterId r:id="rId19"/>
  </p:handoutMasterIdLst>
  <p:sldIdLst>
    <p:sldId id="1057" r:id="rId2"/>
    <p:sldId id="1824" r:id="rId3"/>
    <p:sldId id="1825" r:id="rId4"/>
    <p:sldId id="1827" r:id="rId5"/>
    <p:sldId id="1829" r:id="rId6"/>
    <p:sldId id="1828" r:id="rId7"/>
    <p:sldId id="1831" r:id="rId8"/>
    <p:sldId id="1830" r:id="rId9"/>
    <p:sldId id="1833" r:id="rId10"/>
    <p:sldId id="1834" r:id="rId11"/>
    <p:sldId id="1832" r:id="rId12"/>
    <p:sldId id="1835" r:id="rId13"/>
    <p:sldId id="1836" r:id="rId14"/>
    <p:sldId id="1837" r:id="rId15"/>
    <p:sldId id="1838" r:id="rId16"/>
    <p:sldId id="1839" r:id="rId17"/>
  </p:sldIdLst>
  <p:sldSz cx="19007138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89180CC-B721-4568-AA3E-DC0E03D7D344}">
          <p14:sldIdLst>
            <p14:sldId id="1057"/>
            <p14:sldId id="1824"/>
            <p14:sldId id="1825"/>
            <p14:sldId id="1827"/>
            <p14:sldId id="1829"/>
            <p14:sldId id="1828"/>
            <p14:sldId id="1831"/>
            <p14:sldId id="1830"/>
            <p14:sldId id="1833"/>
            <p14:sldId id="1834"/>
            <p14:sldId id="1832"/>
            <p14:sldId id="1835"/>
            <p14:sldId id="1836"/>
            <p14:sldId id="1837"/>
            <p14:sldId id="1838"/>
            <p14:sldId id="1839"/>
          </p14:sldIdLst>
        </p14:section>
      </p14:sectionLst>
    </p:ext>
    <p:ext uri="{EFAFB233-063F-42B5-8137-9DF3F51BA10A}">
      <p15:sldGuideLst xmlns="" xmlns:p15="http://schemas.microsoft.com/office/powerpoint/2012/main">
        <p15:guide id="2" pos="598" userDrawn="1">
          <p15:clr>
            <a:srgbClr val="A4A3A4"/>
          </p15:clr>
        </p15:guide>
        <p15:guide id="3" orient="horz" pos="3980" userDrawn="1">
          <p15:clr>
            <a:srgbClr val="A4A3A4"/>
          </p15:clr>
        </p15:guide>
        <p15:guide id="4" pos="5815" userDrawn="1">
          <p15:clr>
            <a:srgbClr val="A4A3A4"/>
          </p15:clr>
        </p15:guide>
        <p15:guide id="5" orient="horz" pos="963" userDrawn="1">
          <p15:clr>
            <a:srgbClr val="A4A3A4"/>
          </p15:clr>
        </p15:guide>
        <p15:guide id="6" orient="horz" pos="6384" userDrawn="1">
          <p15:clr>
            <a:srgbClr val="A4A3A4"/>
          </p15:clr>
        </p15:guide>
        <p15:guide id="7" pos="6100" userDrawn="1">
          <p15:clr>
            <a:srgbClr val="A4A3A4"/>
          </p15:clr>
        </p15:guide>
        <p15:guide id="8" pos="11375" userDrawn="1">
          <p15:clr>
            <a:srgbClr val="A4A3A4"/>
          </p15:clr>
        </p15:guide>
        <p15:guide id="9" orient="horz" pos="238" userDrawn="1">
          <p15:clr>
            <a:srgbClr val="A4A3A4"/>
          </p15:clr>
        </p15:guide>
        <p15:guide id="10" orient="horz" pos="601" userDrawn="1">
          <p15:clr>
            <a:srgbClr val="A4A3A4"/>
          </p15:clr>
        </p15:guide>
        <p15:guide id="11" orient="horz" pos="3504" userDrawn="1">
          <p15:clr>
            <a:srgbClr val="A4A3A4"/>
          </p15:clr>
        </p15:guide>
        <p15:guide id="12" orient="horz" pos="3367" userDrawn="1">
          <p15:clr>
            <a:srgbClr val="A4A3A4"/>
          </p15:clr>
        </p15:guide>
        <p15:guide id="13" orient="horz" pos="107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676"/>
    <a:srgbClr val="4F81BD"/>
    <a:srgbClr val="E6EDF6"/>
    <a:srgbClr val="DDFFDF"/>
    <a:srgbClr val="CDFFCF"/>
    <a:srgbClr val="CDFFE4"/>
    <a:srgbClr val="C6D9F1"/>
    <a:srgbClr val="028C0F"/>
    <a:srgbClr val="006600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5" autoAdjust="0"/>
    <p:restoredTop sz="94660"/>
  </p:normalViewPr>
  <p:slideViewPr>
    <p:cSldViewPr snapToGrid="0">
      <p:cViewPr>
        <p:scale>
          <a:sx n="75" d="100"/>
          <a:sy n="75" d="100"/>
        </p:scale>
        <p:origin x="-702" y="72"/>
      </p:cViewPr>
      <p:guideLst>
        <p:guide orient="horz" pos="3980"/>
        <p:guide orient="horz" pos="963"/>
        <p:guide orient="horz" pos="6384"/>
        <p:guide orient="horz" pos="238"/>
        <p:guide orient="horz" pos="601"/>
        <p:guide orient="horz" pos="3504"/>
        <p:guide orient="horz" pos="3367"/>
        <p:guide orient="horz" pos="1077"/>
        <p:guide pos="598"/>
        <p:guide pos="5815"/>
        <p:guide pos="6100"/>
        <p:guide pos="1137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99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2BE65-A50D-4E2D-9A48-4138391437CE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78984-6538-4600-B23C-4BDCF8E6B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66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A588A-A378-46F8-81CF-ACB52AAF793C}" type="datetimeFigureOut">
              <a:rPr lang="ru-RU" smtClean="0"/>
              <a:t>05.10.2023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DC667-0BCB-4137-838E-96E6F8B0C9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9136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ADC667-0BCB-4137-838E-96E6F8B0C927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384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ADC667-0BCB-4137-838E-96E6F8B0C92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38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ADC667-0BCB-4137-838E-96E6F8B0C927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38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ADC667-0BCB-4137-838E-96E6F8B0C927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38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9801" y="2027961"/>
            <a:ext cx="13547537" cy="3911933"/>
          </a:xfrm>
        </p:spPr>
        <p:txBody>
          <a:bodyPr anchor="b">
            <a:normAutofit/>
          </a:bodyPr>
          <a:lstStyle>
            <a:lvl1pPr algn="ctr">
              <a:defRPr sz="748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29801" y="6058695"/>
            <a:ext cx="13547537" cy="2138361"/>
          </a:xfrm>
        </p:spPr>
        <p:txBody>
          <a:bodyPr>
            <a:normAutofit/>
          </a:bodyPr>
          <a:lstStyle>
            <a:lvl1pPr marL="0" indent="0" algn="ctr">
              <a:buNone/>
              <a:defRPr sz="3430">
                <a:solidFill>
                  <a:schemeClr val="bg1">
                    <a:lumMod val="50000"/>
                  </a:schemeClr>
                </a:solidFill>
              </a:defRPr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10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591" y="6687253"/>
            <a:ext cx="16157988" cy="1265323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46998" y="1088608"/>
            <a:ext cx="15313174" cy="5010928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4560" y="7964649"/>
            <a:ext cx="16158019" cy="1063993"/>
          </a:xfrm>
        </p:spPr>
        <p:txBody>
          <a:bodyPr/>
          <a:lstStyle>
            <a:lvl1pPr marL="0" indent="0" algn="ctr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9675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560" y="950383"/>
            <a:ext cx="16158019" cy="5343170"/>
          </a:xfrm>
        </p:spPr>
        <p:txBody>
          <a:bodyPr anchor="ctr"/>
          <a:lstStyle>
            <a:lvl1pPr algn="ctr"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4561" y="6555433"/>
            <a:ext cx="16158019" cy="2473211"/>
          </a:xfrm>
        </p:spPr>
        <p:txBody>
          <a:bodyPr anchor="ctr"/>
          <a:lstStyle>
            <a:lvl1pPr marL="0" indent="0" algn="ctr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05504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4622" y="950383"/>
            <a:ext cx="14502845" cy="4666021"/>
          </a:xfrm>
        </p:spPr>
        <p:txBody>
          <a:bodyPr anchor="ctr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682458" y="5628140"/>
            <a:ext cx="13644698" cy="927291"/>
          </a:xfrm>
        </p:spPr>
        <p:txBody>
          <a:bodyPr anchor="t">
            <a:normAutofit/>
          </a:bodyPr>
          <a:lstStyle>
            <a:lvl1pPr marL="0" indent="0">
              <a:buNone/>
              <a:defRPr sz="2183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4560" y="6817312"/>
            <a:ext cx="16158019" cy="22154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61304" y="1175766"/>
            <a:ext cx="950357" cy="911682"/>
          </a:xfrm>
          <a:prstGeom prst="rect">
            <a:avLst/>
          </a:prstGeom>
        </p:spPr>
        <p:txBody>
          <a:bodyPr vert="horz" lIns="142554" tIns="71277" rIns="142554" bIns="71277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2472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068" y="4667072"/>
            <a:ext cx="950357" cy="911682"/>
          </a:xfrm>
          <a:prstGeom prst="rect">
            <a:avLst/>
          </a:prstGeom>
        </p:spPr>
        <p:txBody>
          <a:bodyPr vert="horz" lIns="142554" tIns="71277" rIns="142554" bIns="71277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2472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815767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561" y="3334326"/>
            <a:ext cx="16158019" cy="3916021"/>
          </a:xfrm>
        </p:spPr>
        <p:txBody>
          <a:bodyPr anchor="b"/>
          <a:lstStyle>
            <a:lvl1pPr algn="ctr"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4561" y="7268710"/>
            <a:ext cx="16158019" cy="1778296"/>
          </a:xfrm>
        </p:spPr>
        <p:txBody>
          <a:bodyPr anchor="t"/>
          <a:lstStyle>
            <a:lvl1pPr marL="0" indent="0" algn="ctr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08222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424560" y="950384"/>
            <a:ext cx="16158019" cy="250238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424560" y="3690364"/>
            <a:ext cx="5143052" cy="898409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3742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424560" y="4588773"/>
            <a:ext cx="5143052" cy="4439870"/>
          </a:xfrm>
        </p:spPr>
        <p:txBody>
          <a:bodyPr anchor="t">
            <a:normAutofit/>
          </a:bodyPr>
          <a:lstStyle>
            <a:lvl1pPr marL="0" indent="0" algn="ctr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1206" y="3690364"/>
            <a:ext cx="5131430" cy="898409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3742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6923993" y="4588773"/>
            <a:ext cx="5149873" cy="4439870"/>
          </a:xfrm>
        </p:spPr>
        <p:txBody>
          <a:bodyPr anchor="t">
            <a:normAutofit/>
          </a:bodyPr>
          <a:lstStyle>
            <a:lvl1pPr marL="0" indent="0" algn="ctr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2430247" y="3690364"/>
            <a:ext cx="5152331" cy="898409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3742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2430247" y="4588773"/>
            <a:ext cx="5152331" cy="4439870"/>
          </a:xfrm>
        </p:spPr>
        <p:txBody>
          <a:bodyPr anchor="t">
            <a:normAutofit/>
          </a:bodyPr>
          <a:lstStyle>
            <a:lvl1pPr marL="0" indent="0" algn="ctr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23547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424560" y="952211"/>
            <a:ext cx="16158019" cy="250055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424560" y="6555431"/>
            <a:ext cx="5139050" cy="898409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3430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424560" y="3690364"/>
            <a:ext cx="5139050" cy="2375958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494"/>
            </a:lvl1pPr>
            <a:lvl2pPr marL="712775" indent="0">
              <a:buNone/>
              <a:defRPr sz="2494"/>
            </a:lvl2pPr>
            <a:lvl3pPr marL="1425550" indent="0">
              <a:buNone/>
              <a:defRPr sz="2494"/>
            </a:lvl3pPr>
            <a:lvl4pPr marL="2138324" indent="0">
              <a:buNone/>
              <a:defRPr sz="2494"/>
            </a:lvl4pPr>
            <a:lvl5pPr marL="2851099" indent="0">
              <a:buNone/>
              <a:defRPr sz="2494"/>
            </a:lvl5pPr>
            <a:lvl6pPr marL="3563874" indent="0">
              <a:buNone/>
              <a:defRPr sz="2494"/>
            </a:lvl6pPr>
            <a:lvl7pPr marL="4276649" indent="0">
              <a:buNone/>
              <a:defRPr sz="2494"/>
            </a:lvl7pPr>
            <a:lvl8pPr marL="4989424" indent="0">
              <a:buNone/>
              <a:defRPr sz="2494"/>
            </a:lvl8pPr>
            <a:lvl9pPr marL="5702198" indent="0">
              <a:buNone/>
              <a:defRPr sz="249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424560" y="7453840"/>
            <a:ext cx="5139050" cy="1574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26192" y="6555431"/>
            <a:ext cx="5147498" cy="898409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3430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6923992" y="3690364"/>
            <a:ext cx="5149874" cy="2375958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494"/>
            </a:lvl1pPr>
            <a:lvl2pPr marL="712775" indent="0">
              <a:buNone/>
              <a:defRPr sz="2494"/>
            </a:lvl2pPr>
            <a:lvl3pPr marL="1425550" indent="0">
              <a:buNone/>
              <a:defRPr sz="2494"/>
            </a:lvl3pPr>
            <a:lvl4pPr marL="2138324" indent="0">
              <a:buNone/>
              <a:defRPr sz="2494"/>
            </a:lvl4pPr>
            <a:lvl5pPr marL="2851099" indent="0">
              <a:buNone/>
              <a:defRPr sz="2494"/>
            </a:lvl5pPr>
            <a:lvl6pPr marL="3563874" indent="0">
              <a:buNone/>
              <a:defRPr sz="2494"/>
            </a:lvl6pPr>
            <a:lvl7pPr marL="4276649" indent="0">
              <a:buNone/>
              <a:defRPr sz="2494"/>
            </a:lvl7pPr>
            <a:lvl8pPr marL="4989424" indent="0">
              <a:buNone/>
              <a:defRPr sz="2494"/>
            </a:lvl8pPr>
            <a:lvl9pPr marL="5702198" indent="0">
              <a:buNone/>
              <a:defRPr sz="249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6923992" y="7453837"/>
            <a:ext cx="5149874" cy="1574804"/>
          </a:xfrm>
        </p:spPr>
        <p:txBody>
          <a:bodyPr anchor="t">
            <a:normAutofit/>
          </a:bodyPr>
          <a:lstStyle>
            <a:lvl1pPr marL="0" indent="0" algn="ctr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2430248" y="6555431"/>
            <a:ext cx="5145710" cy="898409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3430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2430247" y="3690364"/>
            <a:ext cx="5152331" cy="2375958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494"/>
            </a:lvl1pPr>
            <a:lvl2pPr marL="712775" indent="0">
              <a:buNone/>
              <a:defRPr sz="2494"/>
            </a:lvl2pPr>
            <a:lvl3pPr marL="1425550" indent="0">
              <a:buNone/>
              <a:defRPr sz="2494"/>
            </a:lvl3pPr>
            <a:lvl4pPr marL="2138324" indent="0">
              <a:buNone/>
              <a:defRPr sz="2494"/>
            </a:lvl4pPr>
            <a:lvl5pPr marL="2851099" indent="0">
              <a:buNone/>
              <a:defRPr sz="2494"/>
            </a:lvl5pPr>
            <a:lvl6pPr marL="3563874" indent="0">
              <a:buNone/>
              <a:defRPr sz="2494"/>
            </a:lvl6pPr>
            <a:lvl7pPr marL="4276649" indent="0">
              <a:buNone/>
              <a:defRPr sz="2494"/>
            </a:lvl7pPr>
            <a:lvl8pPr marL="4989424" indent="0">
              <a:buNone/>
              <a:defRPr sz="2494"/>
            </a:lvl8pPr>
            <a:lvl9pPr marL="5702198" indent="0">
              <a:buNone/>
              <a:defRPr sz="249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2430053" y="7453834"/>
            <a:ext cx="5152526" cy="1574807"/>
          </a:xfrm>
        </p:spPr>
        <p:txBody>
          <a:bodyPr anchor="t">
            <a:normAutofit/>
          </a:bodyPr>
          <a:lstStyle>
            <a:lvl1pPr marL="0" indent="0" algn="ctr">
              <a:buNone/>
              <a:defRPr sz="2183"/>
            </a:lvl1pPr>
            <a:lvl2pPr marL="712775" indent="0">
              <a:buNone/>
              <a:defRPr sz="1871"/>
            </a:lvl2pPr>
            <a:lvl3pPr marL="1425550" indent="0">
              <a:buNone/>
              <a:defRPr sz="1559"/>
            </a:lvl3pPr>
            <a:lvl4pPr marL="2138324" indent="0">
              <a:buNone/>
              <a:defRPr sz="1403"/>
            </a:lvl4pPr>
            <a:lvl5pPr marL="2851099" indent="0">
              <a:buNone/>
              <a:defRPr sz="1403"/>
            </a:lvl5pPr>
            <a:lvl6pPr marL="3563874" indent="0">
              <a:buNone/>
              <a:defRPr sz="1403"/>
            </a:lvl6pPr>
            <a:lvl7pPr marL="4276649" indent="0">
              <a:buNone/>
              <a:defRPr sz="1403"/>
            </a:lvl7pPr>
            <a:lvl8pPr marL="4989424" indent="0">
              <a:buNone/>
              <a:defRPr sz="1403"/>
            </a:lvl8pPr>
            <a:lvl9pPr marL="5702198" indent="0">
              <a:buNone/>
              <a:defRPr sz="140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56238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424561" y="3690365"/>
            <a:ext cx="16158019" cy="53382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77553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01983" y="950386"/>
            <a:ext cx="3980595" cy="807825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1424561" y="950386"/>
            <a:ext cx="11939831" cy="80782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2186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0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1420796" y="1993901"/>
            <a:ext cx="8684416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Рисунок 2"/>
          <p:cNvSpPr>
            <a:spLocks noGrp="1"/>
          </p:cNvSpPr>
          <p:nvPr>
            <p:ph type="pic" sz="quarter" idx="11"/>
          </p:nvPr>
        </p:nvSpPr>
        <p:spPr>
          <a:xfrm>
            <a:off x="9482616" y="1993901"/>
            <a:ext cx="8684416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Рисунок 2"/>
          <p:cNvSpPr>
            <a:spLocks noGrp="1"/>
          </p:cNvSpPr>
          <p:nvPr>
            <p:ph type="pic" sz="quarter" idx="12"/>
          </p:nvPr>
        </p:nvSpPr>
        <p:spPr>
          <a:xfrm>
            <a:off x="9211228" y="5321301"/>
            <a:ext cx="8684416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Рисунок 2"/>
          <p:cNvSpPr>
            <a:spLocks noGrp="1"/>
          </p:cNvSpPr>
          <p:nvPr>
            <p:ph type="pic" sz="quarter" idx="13"/>
          </p:nvPr>
        </p:nvSpPr>
        <p:spPr>
          <a:xfrm>
            <a:off x="1149408" y="5321301"/>
            <a:ext cx="8684416" cy="3886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1420586" y="344020"/>
            <a:ext cx="5870434" cy="134390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5"/>
          </p:nvPr>
        </p:nvSpPr>
        <p:spPr>
          <a:xfrm>
            <a:off x="9211533" y="393519"/>
            <a:ext cx="7140052" cy="104938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3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424560" y="3690363"/>
            <a:ext cx="16157043" cy="5338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80793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559" y="1291754"/>
            <a:ext cx="16138220" cy="4266777"/>
          </a:xfrm>
        </p:spPr>
        <p:txBody>
          <a:bodyPr anchor="b">
            <a:normAutofit/>
          </a:bodyPr>
          <a:lstStyle>
            <a:lvl1pPr>
              <a:defRPr sz="623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4559" y="5702078"/>
            <a:ext cx="16138220" cy="2133035"/>
          </a:xfrm>
        </p:spPr>
        <p:txBody>
          <a:bodyPr>
            <a:normAutofit/>
          </a:bodyPr>
          <a:lstStyle>
            <a:lvl1pPr marL="0" indent="0" algn="ctr">
              <a:buNone/>
              <a:defRPr sz="3118">
                <a:solidFill>
                  <a:schemeClr val="bg1">
                    <a:lumMod val="50000"/>
                  </a:schemeClr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5452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424562" y="964286"/>
            <a:ext cx="16158018" cy="248848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424559" y="3690363"/>
            <a:ext cx="7960215" cy="5338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9622364" y="3690363"/>
            <a:ext cx="7959239" cy="53382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75110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424562" y="964286"/>
            <a:ext cx="16158018" cy="248848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7107" y="3696483"/>
            <a:ext cx="7597670" cy="1060130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4053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1424560" y="4756613"/>
            <a:ext cx="7960217" cy="42720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971924" y="3696483"/>
            <a:ext cx="7610656" cy="1060130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4053" b="0">
                <a:solidFill>
                  <a:schemeClr val="tx1"/>
                </a:solidFill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9622364" y="4756613"/>
            <a:ext cx="7959241" cy="42720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73369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44617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15703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561" y="950383"/>
            <a:ext cx="6135676" cy="3154306"/>
          </a:xfrm>
        </p:spPr>
        <p:txBody>
          <a:bodyPr anchor="b"/>
          <a:lstStyle>
            <a:lvl1pPr algn="ctr"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7916621" y="950384"/>
            <a:ext cx="9665957" cy="80782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4560" y="4104690"/>
            <a:ext cx="6135678" cy="4923952"/>
          </a:xfrm>
        </p:spPr>
        <p:txBody>
          <a:bodyPr/>
          <a:lstStyle>
            <a:lvl1pPr marL="0" indent="0" algn="ctr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79172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07138" cy="106918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4560" y="950384"/>
            <a:ext cx="9252524" cy="3154309"/>
          </a:xfrm>
        </p:spPr>
        <p:txBody>
          <a:bodyPr anchor="b"/>
          <a:lstStyle>
            <a:lvl1pPr algn="ctr"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75152" y="950385"/>
            <a:ext cx="5075052" cy="8078259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4591" y="4104690"/>
            <a:ext cx="9252493" cy="4923951"/>
          </a:xfrm>
        </p:spPr>
        <p:txBody>
          <a:bodyPr/>
          <a:lstStyle>
            <a:lvl1pPr marL="0" indent="0" algn="ctr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2852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9007143" cy="106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4562" y="964286"/>
            <a:ext cx="16158018" cy="2488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4561" y="3690365"/>
            <a:ext cx="16158019" cy="5338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971031" y="9172190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4560" y="9172190"/>
            <a:ext cx="10402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9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91180" y="9172190"/>
            <a:ext cx="119139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9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67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hdr="0" ftr="0" dt="0"/>
  <p:txStyles>
    <p:titleStyle>
      <a:lvl1pPr algn="ctr" defTabSz="1425550" rtl="0" eaLnBrk="1" latinLnBrk="0" hangingPunct="1">
        <a:lnSpc>
          <a:spcPct val="90000"/>
        </a:lnSpc>
        <a:spcBef>
          <a:spcPct val="0"/>
        </a:spcBef>
        <a:buNone/>
        <a:defRPr sz="5612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120000"/>
        </a:lnSpc>
        <a:spcBef>
          <a:spcPts val="1559"/>
        </a:spcBef>
        <a:buClr>
          <a:schemeClr val="tx1"/>
        </a:buClr>
        <a:buFont typeface="Arial" panose="020B0604020202020204" pitchFamily="34" charset="0"/>
        <a:buChar char="•"/>
        <a:defRPr sz="3118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806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494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18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18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18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18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18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120000"/>
        </a:lnSpc>
        <a:spcBef>
          <a:spcPts val="780"/>
        </a:spcBef>
        <a:buClr>
          <a:schemeClr val="tx1"/>
        </a:buClr>
        <a:buFont typeface="Arial" panose="020B0604020202020204" pitchFamily="34" charset="0"/>
        <a:buChar char="•"/>
        <a:defRPr sz="218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7" Type="http://schemas.openxmlformats.org/officeDocument/2006/relationships/image" Target="../media/image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gif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50504"/>
            <a:ext cx="19005672" cy="6875286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19000"/>
              </a:lnSpc>
            </a:pPr>
            <a:r>
              <a:rPr lang="ru-RU" sz="4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ВЫПОЛНЕНИИ РАБОТ </a:t>
            </a:r>
          </a:p>
          <a:p>
            <a:pPr algn="ctr">
              <a:lnSpc>
                <a:spcPct val="119000"/>
              </a:lnSpc>
            </a:pPr>
            <a:r>
              <a:rPr lang="ru-RU" sz="4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БЛАГОУСТРОЙСТВУ ДВОРОВЫХ ТЕРРИТОРИЙ </a:t>
            </a:r>
          </a:p>
          <a:p>
            <a:pPr algn="ctr">
              <a:lnSpc>
                <a:spcPct val="119000"/>
              </a:lnSpc>
            </a:pPr>
            <a:r>
              <a:rPr lang="ru-RU" sz="4800" b="1" dirty="0" smtClean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МОЖАЙСКОГО РАЙОНА В </a:t>
            </a:r>
            <a:r>
              <a:rPr lang="ru-RU" sz="4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ГОДУ </a:t>
            </a:r>
          </a:p>
          <a:p>
            <a:pPr algn="ctr">
              <a:lnSpc>
                <a:spcPct val="119000"/>
              </a:lnSpc>
            </a:pPr>
            <a:r>
              <a:rPr lang="ru-RU" sz="4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СРЕДСТВ, ПОЛУЧЕННЫХ ОТ ОПЛАТЫ </a:t>
            </a:r>
          </a:p>
          <a:p>
            <a:pPr algn="ctr">
              <a:lnSpc>
                <a:spcPct val="119000"/>
              </a:lnSpc>
            </a:pPr>
            <a:r>
              <a:rPr lang="ru-RU" sz="4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ПЛАТНЫХ ГОРОДСКИХ ПАРКОВОК</a:t>
            </a:r>
          </a:p>
        </p:txBody>
      </p:sp>
      <p:pic>
        <p:nvPicPr>
          <p:cNvPr id="5" name="Picture 14" descr="ÐÐ°ÑÑÐ¸Ð½ÐºÐ¸ Ð¿Ð¾ Ð·Ð°Ð¿ÑÐ¾ÑÑ Ð³ÐµÑÐ± ÐÐÐ Ð¼Ð¾ÑÐºÐ²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65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Дворовая территория ул. Гвардейская, д. 13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r="6826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" b="7714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3" b="7793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0" r="7270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594208"/>
              </p:ext>
            </p:extLst>
          </p:nvPr>
        </p:nvGraphicFramePr>
        <p:xfrm>
          <a:off x="13405440" y="2899557"/>
          <a:ext cx="5262388" cy="3420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кустарников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225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 ул. Гвардейская, д. 15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7" r="10347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1" b="7691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" b="7714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" r="6153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35705"/>
              </p:ext>
            </p:extLst>
          </p:nvPr>
        </p:nvGraphicFramePr>
        <p:xfrm>
          <a:off x="13405440" y="2899557"/>
          <a:ext cx="5262388" cy="3938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покрытия </a:t>
                      </a:r>
                      <a:b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детской площадке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кустарников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248745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831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для выгула и дрессировки домашних животных </a:t>
            </a:r>
            <a:b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Беловежская, д. 73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3" r="11123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" b="7714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 b="7692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1" r="6901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646377"/>
              </p:ext>
            </p:extLst>
          </p:nvPr>
        </p:nvGraphicFramePr>
        <p:xfrm>
          <a:off x="13405440" y="2899557"/>
          <a:ext cx="5262388" cy="3420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ограждений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основания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площадки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8148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53A64226-91DF-1625-20B4-2307C944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152" y="126324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56B0997E-46DB-A8AC-DCFD-3E9C00A89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242412"/>
              </p:ext>
            </p:extLst>
          </p:nvPr>
        </p:nvGraphicFramePr>
        <p:xfrm>
          <a:off x="3591437" y="2373093"/>
          <a:ext cx="11731039" cy="7024297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71115">
                  <a:extLst>
                    <a:ext uri="{9D8B030D-6E8A-4147-A177-3AD203B41FA5}">
                      <a16:colId xmlns:a16="http://schemas.microsoft.com/office/drawing/2014/main" xmlns="" val="415982826"/>
                    </a:ext>
                  </a:extLst>
                </a:gridCol>
                <a:gridCol w="4158991">
                  <a:extLst>
                    <a:ext uri="{9D8B030D-6E8A-4147-A177-3AD203B41FA5}">
                      <a16:colId xmlns:a16="http://schemas.microsoft.com/office/drawing/2014/main" xmlns="" val="3993012155"/>
                    </a:ext>
                  </a:extLst>
                </a:gridCol>
                <a:gridCol w="3740454">
                  <a:extLst>
                    <a:ext uri="{9D8B030D-6E8A-4147-A177-3AD203B41FA5}">
                      <a16:colId xmlns:a16="http://schemas.microsoft.com/office/drawing/2014/main" xmlns="" val="818992862"/>
                    </a:ext>
                  </a:extLst>
                </a:gridCol>
                <a:gridCol w="3060479">
                  <a:extLst>
                    <a:ext uri="{9D8B030D-6E8A-4147-A177-3AD203B41FA5}">
                      <a16:colId xmlns:a16="http://schemas.microsoft.com/office/drawing/2014/main" xmlns="" val="4223573219"/>
                    </a:ext>
                  </a:extLst>
                </a:gridCol>
              </a:tblGrid>
              <a:tr h="628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 объекта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Функциональное назначение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Кол-во, ед. измерения.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55022412"/>
                  </a:ext>
                </a:extLst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Вересаева, д.12-д.14 и д.14 – д.16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сферических зеркал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шт.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440506"/>
                  </a:ext>
                </a:extLst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Гжатская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д.14- д.16 корп.1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сферических зеркал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шт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777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Багрицкого ул., д.32 – д.61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8.2.3 </a:t>
                      </a:r>
                      <a:b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«Зона действия»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0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1.17 «Искусственная неровность»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0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3.24 «Ограничение максимальной скорости» (40 км/ч)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18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Устройство приподнятого пешеходного перехода (предлагается выполнить из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асфальто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-бетонной смеси в соответствии с требованиями ГОСТ Р 52605-2006)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Рябиновая, д.4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антипарковочных столбиков или полусфер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Верейская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д.21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6.4 «Парковка»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Можайское шоссе, д.38 корп.3-4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6.4 «Парковка»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Сколковское шоссе, д.27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6.4 «Парковка»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Заречная ул., д.2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6.4 «Парковка»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ул. Гвардейская, д.14 (внутриквартальный проезд)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Продление бордюрного камня по указанному адресному ориентиру с соблюдением радиуса поворота в соответствии с СП 42.13330.2016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BCBBFE-C22D-6BED-8532-0C49DC10E8B7}"/>
              </a:ext>
            </a:extLst>
          </p:cNvPr>
          <p:cNvSpPr txBox="1"/>
          <p:nvPr/>
        </p:nvSpPr>
        <p:spPr>
          <a:xfrm>
            <a:off x="2230761" y="126324"/>
            <a:ext cx="14545616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ПРОЧИЕ МЕРОПРИЯТИЯ</a:t>
            </a:r>
          </a:p>
          <a:p>
            <a:r>
              <a:rPr lang="ru-RU" dirty="0"/>
              <a:t>ПО БЛАГОУСТРОЙСТВУ ДВОРОВЫХ И ОЗЕЛЕНЕННЫХ ТЕРРИТОРИЙ В 2023 ГОДУ ЗА СЧЕТ СРЕДСТВ СТИМУЛИРОВАНИЯ </a:t>
            </a:r>
            <a:r>
              <a:rPr lang="ru-RU" dirty="0" smtClean="0"/>
              <a:t>УПРАВЫ МОЖАЙСКОГО </a:t>
            </a:r>
            <a:r>
              <a:rPr lang="ru-RU" dirty="0"/>
              <a:t>РАЙОНА </a:t>
            </a:r>
            <a:r>
              <a:rPr lang="ru-RU" dirty="0" smtClean="0"/>
              <a:t>ГОРОДА </a:t>
            </a:r>
            <a:r>
              <a:rPr lang="ru-RU" dirty="0"/>
              <a:t>МОСКВЫ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320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53A64226-91DF-1625-20B4-2307C944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152" y="126324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56B0997E-46DB-A8AC-DCFD-3E9C00A89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80648"/>
              </p:ext>
            </p:extLst>
          </p:nvPr>
        </p:nvGraphicFramePr>
        <p:xfrm>
          <a:off x="3591437" y="2373093"/>
          <a:ext cx="11731040" cy="6810007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71115">
                  <a:extLst>
                    <a:ext uri="{9D8B030D-6E8A-4147-A177-3AD203B41FA5}">
                      <a16:colId xmlns:a16="http://schemas.microsoft.com/office/drawing/2014/main" xmlns="" val="415982826"/>
                    </a:ext>
                  </a:extLst>
                </a:gridCol>
                <a:gridCol w="4158991">
                  <a:extLst>
                    <a:ext uri="{9D8B030D-6E8A-4147-A177-3AD203B41FA5}">
                      <a16:colId xmlns:a16="http://schemas.microsoft.com/office/drawing/2014/main" xmlns="" val="3993012155"/>
                    </a:ext>
                  </a:extLst>
                </a:gridCol>
                <a:gridCol w="3740455">
                  <a:extLst>
                    <a:ext uri="{9D8B030D-6E8A-4147-A177-3AD203B41FA5}">
                      <a16:colId xmlns:a16="http://schemas.microsoft.com/office/drawing/2014/main" xmlns="" val="818992862"/>
                    </a:ext>
                  </a:extLst>
                </a:gridCol>
                <a:gridCol w="3060479">
                  <a:extLst>
                    <a:ext uri="{9D8B030D-6E8A-4147-A177-3AD203B41FA5}">
                      <a16:colId xmlns:a16="http://schemas.microsoft.com/office/drawing/2014/main" xmlns="" val="4223573219"/>
                    </a:ext>
                  </a:extLst>
                </a:gridCol>
              </a:tblGrid>
              <a:tr h="628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 объекта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Функциональное назначение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Кол-во, ед. измерения.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55022412"/>
                  </a:ext>
                </a:extLst>
              </a:tr>
              <a:tr h="490728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Беловежская ул., д.7 (ГБОУ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г.Москвы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«Школа № 384 им. Д.К. Корнеева»)</a:t>
                      </a: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3.27 «Остановка запрещена»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440506"/>
                  </a:ext>
                </a:extLst>
              </a:tr>
              <a:tr h="408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1.23 «Дети»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8.28 «Работает эвакуатор»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шт.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6.4 «Парковка»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Устройство тротуара с установкой бортового камня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52*1,5 м.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полусфер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Гвардейская, д.9 корп.1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ПОДД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ТСОДД и ИН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5.20 «Искусственные неровность»-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3.24 «Ограничение максимальной скорости» (20 км/ч)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8.2.3 «Зона действия»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1.17 «Искусственная неровность»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3.24 «Ограничение максимальной скорости» (40 км/ч)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Устройство приподнятого пешеходного перехода (предлагается выполнить из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асфальто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-бетонной смеси в соответствии с требованиями ГОСТ Р 52605-2006)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BCBBFE-C22D-6BED-8532-0C49DC10E8B7}"/>
              </a:ext>
            </a:extLst>
          </p:cNvPr>
          <p:cNvSpPr txBox="1"/>
          <p:nvPr/>
        </p:nvSpPr>
        <p:spPr>
          <a:xfrm>
            <a:off x="2230761" y="126324"/>
            <a:ext cx="14545616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ПРОЧИЕ МЕРОПРИЯТИЯ</a:t>
            </a:r>
          </a:p>
          <a:p>
            <a:r>
              <a:rPr lang="ru-RU" dirty="0"/>
              <a:t>ПО БЛАГОУСТРОЙСТВУ ДВОРОВЫХ И ОЗЕЛЕНЕННЫХ ТЕРРИТОРИЙ В 2023 ГОДУ ЗА СЧЕТ СРЕДСТВ СТИМУЛИРОВАНИЯ </a:t>
            </a:r>
            <a:r>
              <a:rPr lang="ru-RU" dirty="0" smtClean="0"/>
              <a:t>УПРАВЫ МОЖАЙСКОГО </a:t>
            </a:r>
            <a:r>
              <a:rPr lang="ru-RU" dirty="0"/>
              <a:t>РАЙОНА </a:t>
            </a:r>
            <a:r>
              <a:rPr lang="ru-RU" dirty="0" smtClean="0"/>
              <a:t>ГОРОДА </a:t>
            </a:r>
            <a:r>
              <a:rPr lang="ru-RU" dirty="0"/>
              <a:t>МОСКВЫ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750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53A64226-91DF-1625-20B4-2307C944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152" y="126324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56B0997E-46DB-A8AC-DCFD-3E9C00A89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850061"/>
              </p:ext>
            </p:extLst>
          </p:nvPr>
        </p:nvGraphicFramePr>
        <p:xfrm>
          <a:off x="3591437" y="2373093"/>
          <a:ext cx="11731040" cy="73712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71115">
                  <a:extLst>
                    <a:ext uri="{9D8B030D-6E8A-4147-A177-3AD203B41FA5}">
                      <a16:colId xmlns:a16="http://schemas.microsoft.com/office/drawing/2014/main" xmlns="" val="415982826"/>
                    </a:ext>
                  </a:extLst>
                </a:gridCol>
                <a:gridCol w="4158991">
                  <a:extLst>
                    <a:ext uri="{9D8B030D-6E8A-4147-A177-3AD203B41FA5}">
                      <a16:colId xmlns:a16="http://schemas.microsoft.com/office/drawing/2014/main" xmlns="" val="3993012155"/>
                    </a:ext>
                  </a:extLst>
                </a:gridCol>
                <a:gridCol w="3740455">
                  <a:extLst>
                    <a:ext uri="{9D8B030D-6E8A-4147-A177-3AD203B41FA5}">
                      <a16:colId xmlns:a16="http://schemas.microsoft.com/office/drawing/2014/main" xmlns="" val="818992862"/>
                    </a:ext>
                  </a:extLst>
                </a:gridCol>
                <a:gridCol w="3060479">
                  <a:extLst>
                    <a:ext uri="{9D8B030D-6E8A-4147-A177-3AD203B41FA5}">
                      <a16:colId xmlns:a16="http://schemas.microsoft.com/office/drawing/2014/main" xmlns="" val="4223573219"/>
                    </a:ext>
                  </a:extLst>
                </a:gridCol>
              </a:tblGrid>
              <a:tr h="628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 объекта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Функциональное назначение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Кол-во, ед. измерения.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55022412"/>
                  </a:ext>
                </a:extLst>
              </a:tr>
              <a:tr h="18206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Рябиновая, д.3</a:t>
                      </a: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3.27 «Остановка запрещена»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440506"/>
                  </a:ext>
                </a:extLst>
              </a:tr>
              <a:tr h="182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8.24 «Работает эвакуатор»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8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Красных Зорь ул., д.4, стр.2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ПОДД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ТСОДД и ИН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5.20 «Искусственные неровность»-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3.24 «Ограничение максимальной скорости» (20 км/ч)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дорожных знаков 8.2.3 «Зона действия»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1.17 «Искусственная неровность»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3.24 «Ограничение максимальной скорости» (40 км/ч)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шт.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Устройство приподнятого пешеходного перехода (предлагается выполнить из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асфальто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-бетонной смеси в соответствии с требованиями ГОСТ Р 52605-2006)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 Тюльпанная (в районе д.9 по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ул.Вересаева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знака 6.8 «Тупик»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8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Кубинка ул., д.18/4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Обустройство искусственных неровностей (ИДН 500- средний элемент 8 шт., концевой 2 шт.)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дорожного знака 5.20 «Искусственная неровность»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Кутузова ул.,д.2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Обустройство пешеходного перехода и обустройство ИДН и дорожные знаки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Кутузова, д.6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Обустройство пешеходного перехода и обустройство ИДН и дорожные знаки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BCBBFE-C22D-6BED-8532-0C49DC10E8B7}"/>
              </a:ext>
            </a:extLst>
          </p:cNvPr>
          <p:cNvSpPr txBox="1"/>
          <p:nvPr/>
        </p:nvSpPr>
        <p:spPr>
          <a:xfrm>
            <a:off x="2230761" y="126324"/>
            <a:ext cx="14545616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ПРОЧИЕ МЕРОПРИЯТИЯ</a:t>
            </a:r>
          </a:p>
          <a:p>
            <a:r>
              <a:rPr lang="ru-RU" dirty="0"/>
              <a:t>ПО БЛАГОУСТРОЙСТВУ ДВОРОВЫХ И ОЗЕЛЕНЕННЫХ ТЕРРИТОРИЙ В 2023 ГОДУ ЗА СЧЕТ СРЕДСТВ СТИМУЛИРОВАНИЯ </a:t>
            </a:r>
            <a:r>
              <a:rPr lang="ru-RU" dirty="0" smtClean="0"/>
              <a:t>УПРАВЫ МОЖАЙСКОГО </a:t>
            </a:r>
            <a:r>
              <a:rPr lang="ru-RU" dirty="0"/>
              <a:t>РАЙОНА </a:t>
            </a:r>
            <a:r>
              <a:rPr lang="ru-RU" dirty="0" smtClean="0"/>
              <a:t>ГОРОДА </a:t>
            </a:r>
            <a:r>
              <a:rPr lang="ru-RU" dirty="0"/>
              <a:t>МОСКВЫ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52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53A64226-91DF-1625-20B4-2307C944E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152" y="126324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56B0997E-46DB-A8AC-DCFD-3E9C00A89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481902"/>
              </p:ext>
            </p:extLst>
          </p:nvPr>
        </p:nvGraphicFramePr>
        <p:xfrm>
          <a:off x="3591437" y="2373093"/>
          <a:ext cx="11731040" cy="638000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71115">
                  <a:extLst>
                    <a:ext uri="{9D8B030D-6E8A-4147-A177-3AD203B41FA5}">
                      <a16:colId xmlns:a16="http://schemas.microsoft.com/office/drawing/2014/main" xmlns="" val="415982826"/>
                    </a:ext>
                  </a:extLst>
                </a:gridCol>
                <a:gridCol w="4158991">
                  <a:extLst>
                    <a:ext uri="{9D8B030D-6E8A-4147-A177-3AD203B41FA5}">
                      <a16:colId xmlns:a16="http://schemas.microsoft.com/office/drawing/2014/main" xmlns="" val="3993012155"/>
                    </a:ext>
                  </a:extLst>
                </a:gridCol>
                <a:gridCol w="3740455">
                  <a:extLst>
                    <a:ext uri="{9D8B030D-6E8A-4147-A177-3AD203B41FA5}">
                      <a16:colId xmlns:a16="http://schemas.microsoft.com/office/drawing/2014/main" xmlns="" val="818992862"/>
                    </a:ext>
                  </a:extLst>
                </a:gridCol>
                <a:gridCol w="3060479">
                  <a:extLst>
                    <a:ext uri="{9D8B030D-6E8A-4147-A177-3AD203B41FA5}">
                      <a16:colId xmlns:a16="http://schemas.microsoft.com/office/drawing/2014/main" xmlns="" val="4223573219"/>
                    </a:ext>
                  </a:extLst>
                </a:gridCol>
              </a:tblGrid>
              <a:tr h="628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 объекта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Функциональное назначение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Кол-во, ед. измерения.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55022412"/>
                  </a:ext>
                </a:extLst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Говорова ул., д.14/4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Обустройство искусственных неровностей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линия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Говорова ул. д.14/5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Обустройство искусственных неровностей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линии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Толбухина ул., д.9/2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Обустройство искусственных неровностей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линия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06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Гришина ул., д.18/2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Обустройство искусственных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неровностей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линии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4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полусфер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57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Можайское шоссе, д.15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дорожных знаков 3.27 «Остановка запрещена» - 2 шт.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шт.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4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дорожных знаков 8.24 «Работает эвакуатор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дорожных знаков 8.2.3. «Зона действия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дорожных знаков 5.21 «Жилая зона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дорожных знаков 5.22 «Конец жилой зоны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Установка дорожных знаков 6.4 «Парковка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шт.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Толбухина ул., д.14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Установка дорожного ограждения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077" marR="4607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7BCBBFE-C22D-6BED-8532-0C49DC10E8B7}"/>
              </a:ext>
            </a:extLst>
          </p:cNvPr>
          <p:cNvSpPr txBox="1"/>
          <p:nvPr/>
        </p:nvSpPr>
        <p:spPr>
          <a:xfrm>
            <a:off x="2230761" y="126324"/>
            <a:ext cx="14545616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ПРОЧИЕ МЕРОПРИЯТИЯ</a:t>
            </a:r>
          </a:p>
          <a:p>
            <a:r>
              <a:rPr lang="ru-RU" dirty="0"/>
              <a:t>ПО БЛАГОУСТРОЙСТВУ ДВОРОВЫХ И ОЗЕЛЕНЕННЫХ ТЕРРИТОРИЙ В 2023 ГОДУ ЗА СЧЕТ СРЕДСТВ СТИМУЛИРОВАНИЯ </a:t>
            </a:r>
            <a:r>
              <a:rPr lang="ru-RU" dirty="0" smtClean="0"/>
              <a:t>УПРАВЫ МОЖАЙСКОГО </a:t>
            </a:r>
            <a:r>
              <a:rPr lang="ru-RU" dirty="0"/>
              <a:t>РАЙОНА </a:t>
            </a:r>
            <a:r>
              <a:rPr lang="ru-RU" dirty="0" smtClean="0"/>
              <a:t>ГОРОДА </a:t>
            </a:r>
            <a:r>
              <a:rPr lang="ru-RU" dirty="0"/>
              <a:t>МОСКВЫ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279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="" xmlns:a16="http://schemas.microsoft.com/office/drawing/2014/main" id="{A0A17A2D-6AAE-4134-96CE-908CA531B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B1DA29E-3D7F-4B21-885E-8B8871BEF0E7}"/>
              </a:ext>
            </a:extLst>
          </p:cNvPr>
          <p:cNvSpPr txBox="1"/>
          <p:nvPr/>
        </p:nvSpPr>
        <p:spPr>
          <a:xfrm>
            <a:off x="487916" y="3165622"/>
            <a:ext cx="18031306" cy="6518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82675" algn="just">
              <a:lnSpc>
                <a:spcPct val="119000"/>
              </a:lnSpc>
            </a:pPr>
            <a:r>
              <a:rPr lang="ru-RU" sz="32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НА </a:t>
            </a:r>
            <a:r>
              <a:rPr lang="ru-RU" sz="3200" b="1" dirty="0" smtClean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МОЖАЙСКОГО </a:t>
            </a:r>
            <a:r>
              <a:rPr lang="ru-RU" sz="32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sz="3200" b="1" dirty="0" smtClean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ЗАПАДНОГО </a:t>
            </a:r>
            <a:r>
              <a:rPr lang="ru-RU" sz="32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АДМИНИСТРАТИВНОГО ОКРУГА ГОРОДА МОСКВЫ БЛАГОУСТРОЕНО </a:t>
            </a:r>
            <a:r>
              <a:rPr lang="ru-RU" sz="3200" b="1" dirty="0" smtClean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200" b="1" dirty="0" smtClean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ДВОРОВЫХ ТЕРРИТОРИЙ ЗА СЧЕТ СРЕДСТВ, ПОЛУЧЕННЫХ ОТ ОПЛАТЫ ПЛАТНЫХ ГОРОДСКИХ ПАРКОВОК, А ИМЕННО:</a:t>
            </a:r>
          </a:p>
          <a:p>
            <a:pPr marL="1082675" indent="619125" algn="just">
              <a:lnSpc>
                <a:spcPct val="119000"/>
              </a:lnSpc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6 ДЕТСКИХ ПЛОЩАДОК ПО АДРЕСУ: </a:t>
            </a:r>
            <a:r>
              <a:rPr lang="ru-RU" sz="2800" b="1" dirty="0" err="1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Ращупкина</a:t>
            </a:r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12, корп. 1, ул. Гвардейская, д. 1, ул. Гвардейская, д. 5, корп. 1,2, ул. Гвардейская, д. 9, корп. 1,2 ул. Гвардейская, д. 11, ул. Гвардейская, д. 15;</a:t>
            </a:r>
          </a:p>
          <a:p>
            <a:pPr marL="1082675" indent="619125" algn="just">
              <a:lnSpc>
                <a:spcPct val="119000"/>
              </a:lnSpc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ПЛОЩАДКИ ТИХОГО ОТДЫХА ПО АДРЕСУ: ул. Красных Зорь, д. 45, ул. Гвардейская, д. 13;</a:t>
            </a:r>
          </a:p>
          <a:p>
            <a:pPr marL="1082675" indent="619125" algn="just">
              <a:lnSpc>
                <a:spcPct val="119000"/>
              </a:lnSpc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ПЛОЩАДКИ ДЛЯ ВЫГУЛА И ДРЕССИРОВКИ ДОМАШНИХ ЖИВОТНЫХ ПО АДРЕСУ: ул. Беловежская, д. 73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93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Дворовая территория ул. Красных Зорь, д. 45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r="11916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2" b="7662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73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9" r="8009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="" xmlns:a16="http://schemas.microsoft.com/office/drawing/2014/main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="" xmlns:a16="http://schemas.microsoft.com/office/drawing/2014/main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394534"/>
              </p:ext>
            </p:extLst>
          </p:nvPr>
        </p:nvGraphicFramePr>
        <p:xfrm>
          <a:off x="13405440" y="2899557"/>
          <a:ext cx="5262388" cy="2909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="" xmlns:a16="http://schemas.microsoft.com/office/drawing/2014/main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="" xmlns:a16="http://schemas.microsoft.com/office/drawing/2014/main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="" xmlns:a16="http://schemas.microsoft.com/office/drawing/2014/main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="" xmlns:a16="http://schemas.microsoft.com/office/drawing/2014/main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41253177"/>
                  </a:ext>
                </a:extLst>
              </a:tr>
            </a:tbl>
          </a:graphicData>
        </a:graphic>
      </p:graphicFrame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31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Дворовая территория ул. Красных Зорь, д. 53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r="6706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9" b="7699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" r="5659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" r="2111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542235"/>
              </p:ext>
            </p:extLst>
          </p:nvPr>
        </p:nvGraphicFramePr>
        <p:xfrm>
          <a:off x="13405440" y="2899557"/>
          <a:ext cx="5262388" cy="3930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лестницы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водоотведения, лотков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248745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136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 ул. </a:t>
            </a:r>
            <a:r>
              <a:rPr lang="ru-RU" sz="2800" b="1" dirty="0" err="1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Ращупкина</a:t>
            </a:r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12, корп. 1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" b="1990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7" b="19337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8" b="23188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" b="685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598043"/>
              </p:ext>
            </p:extLst>
          </p:nvPr>
        </p:nvGraphicFramePr>
        <p:xfrm>
          <a:off x="13405440" y="2899557"/>
          <a:ext cx="5262388" cy="3427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покрытия </a:t>
                      </a:r>
                      <a:b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детской площадке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кустарников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432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 ул. Гвардейская, д. 1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" r="5024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" r="5738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8" b="7688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4" r="4864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364041"/>
              </p:ext>
            </p:extLst>
          </p:nvPr>
        </p:nvGraphicFramePr>
        <p:xfrm>
          <a:off x="13405440" y="2899557"/>
          <a:ext cx="5262388" cy="4959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ограждений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покрытия </a:t>
                      </a:r>
                      <a:b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детской площадке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615,50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248745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кустарников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6918443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лестниц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6506033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517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 ул. Гвардейская, д. 5, корп. 1,2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" r="4188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" r="5638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" r="5613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" r="7127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1606"/>
              </p:ext>
            </p:extLst>
          </p:nvPr>
        </p:nvGraphicFramePr>
        <p:xfrm>
          <a:off x="13405440" y="2899557"/>
          <a:ext cx="5262388" cy="4448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ограждений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покрытия </a:t>
                      </a:r>
                      <a:b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детской площадке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248745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кустарников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6918443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39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 ул. Гвардейская, д. 9, корп. 1,2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" r="1739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" b="7714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" b="7714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r="829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564327"/>
              </p:ext>
            </p:extLst>
          </p:nvPr>
        </p:nvGraphicFramePr>
        <p:xfrm>
          <a:off x="13405440" y="2899557"/>
          <a:ext cx="5262388" cy="3938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ограждений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покрытия </a:t>
                      </a:r>
                      <a:b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детской площадке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248745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998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11900" y="1225265"/>
            <a:ext cx="1338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площадка ул. Гвардейская, д. 11</a:t>
            </a:r>
            <a:endParaRPr lang="ru-RU" sz="2800" b="1" dirty="0">
              <a:solidFill>
                <a:srgbClr val="46567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6679" y="2437894"/>
            <a:ext cx="5986968" cy="46166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 anchor="b">
            <a:no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ПОСЛЕ БЛАГОУСТРОЙСТВА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2D9016-0A24-4C74-B924-626F8F0FD383}"/>
              </a:ext>
            </a:extLst>
          </p:cNvPr>
          <p:cNvSpPr/>
          <p:nvPr/>
        </p:nvSpPr>
        <p:spPr>
          <a:xfrm>
            <a:off x="487916" y="2668726"/>
            <a:ext cx="4660373" cy="4616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16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 ДО БЛАГОУСТРОЙСТВА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" r="5470"/>
          <a:stretch>
            <a:fillRect/>
          </a:stretch>
        </p:blipFill>
        <p:spPr>
          <a:xfrm>
            <a:off x="487363" y="2913063"/>
            <a:ext cx="5786437" cy="3656012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" b="7714"/>
          <a:stretch>
            <a:fillRect/>
          </a:stretch>
        </p:blipFill>
        <p:spPr>
          <a:xfrm>
            <a:off x="6946900" y="2898775"/>
            <a:ext cx="5786438" cy="36703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3" b="7753"/>
          <a:stretch>
            <a:fillRect/>
          </a:stretch>
        </p:blipFill>
        <p:spPr>
          <a:xfrm>
            <a:off x="6946900" y="6734175"/>
            <a:ext cx="5786438" cy="36703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r="5598"/>
          <a:stretch>
            <a:fillRect/>
          </a:stretch>
        </p:blipFill>
        <p:spPr>
          <a:xfrm>
            <a:off x="487363" y="6734175"/>
            <a:ext cx="5786437" cy="3670300"/>
          </a:xfrm>
        </p:spPr>
      </p:pic>
      <p:sp>
        <p:nvSpPr>
          <p:cNvPr id="28" name="TextBox 27"/>
          <p:cNvSpPr txBox="1"/>
          <p:nvPr/>
        </p:nvSpPr>
        <p:spPr>
          <a:xfrm>
            <a:off x="13405439" y="2532890"/>
            <a:ext cx="322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</a:t>
            </a:r>
            <a:r>
              <a:rPr lang="ru-RU" sz="2400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</p:txBody>
      </p:sp>
      <p:pic>
        <p:nvPicPr>
          <p:cNvPr id="14" name="Picture 14" descr="ÐÐ°ÑÑÐ¸Ð½ÐºÐ¸ Ð¿Ð¾ Ð·Ð°Ð¿ÑÐ¾ÑÑ Ð³ÐµÑÐ± ÐÐÐ Ð¼Ð¾ÑÐºÐ²Ñ">
            <a:extLst>
              <a:ext uri="{FF2B5EF4-FFF2-40B4-BE49-F238E27FC236}">
                <a16:creationId xmlns:a16="http://schemas.microsoft.com/office/drawing/2014/main" xmlns="" id="{F7A2B86C-6E06-4D2D-AC01-1C9965312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236" y="403951"/>
            <a:ext cx="2323986" cy="2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EB1FC3F5-AFCE-4497-BD85-FE654D7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977406"/>
              </p:ext>
            </p:extLst>
          </p:nvPr>
        </p:nvGraphicFramePr>
        <p:xfrm>
          <a:off x="13405440" y="2899557"/>
          <a:ext cx="5262388" cy="4959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11">
                  <a:extLst>
                    <a:ext uri="{9D8B030D-6E8A-4147-A177-3AD203B41FA5}">
                      <a16:colId xmlns:a16="http://schemas.microsoft.com/office/drawing/2014/main" xmlns="" val="207729755"/>
                    </a:ext>
                  </a:extLst>
                </a:gridCol>
                <a:gridCol w="2996418">
                  <a:extLst>
                    <a:ext uri="{9D8B030D-6E8A-4147-A177-3AD203B41FA5}">
                      <a16:colId xmlns:a16="http://schemas.microsoft.com/office/drawing/2014/main" xmlns="" val="419215090"/>
                    </a:ext>
                  </a:extLst>
                </a:gridCol>
                <a:gridCol w="1055077">
                  <a:extLst>
                    <a:ext uri="{9D8B030D-6E8A-4147-A177-3AD203B41FA5}">
                      <a16:colId xmlns:a16="http://schemas.microsoft.com/office/drawing/2014/main" xmlns="" val="3914490247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xmlns="" val="3650326668"/>
                    </a:ext>
                  </a:extLst>
                </a:gridCol>
              </a:tblGrid>
              <a:tr h="8678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РАБОТ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69511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асфальтовых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покрытий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4291694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бортового камня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пог.м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5411071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газонов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175220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</a:t>
                      </a:r>
                      <a:r>
                        <a:rPr lang="ru-RU" sz="1400" baseline="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ограждений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1253177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покрытия </a:t>
                      </a:r>
                      <a:b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детской площадке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endParaRPr lang="ru-RU" sz="1400" dirty="0" smtClean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865506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МАФ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248745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Посадка кустарников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6918443"/>
                  </a:ext>
                </a:extLst>
              </a:tr>
              <a:tr h="51049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лестниц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46567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46567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6506033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" y="403951"/>
            <a:ext cx="2005088" cy="205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65933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17408</TotalTime>
  <Words>1569</Words>
  <Application>Microsoft Office PowerPoint</Application>
  <PresentationFormat>Произвольный</PresentationFormat>
  <Paragraphs>500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-</dc:creator>
  <cp:lastModifiedBy>User</cp:lastModifiedBy>
  <cp:revision>697</cp:revision>
  <cp:lastPrinted>2022-08-24T14:34:37Z</cp:lastPrinted>
  <dcterms:modified xsi:type="dcterms:W3CDTF">2023-10-05T11:20:11Z</dcterms:modified>
</cp:coreProperties>
</file>